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oppins"/>
      <p:regular r:id="rId17"/>
      <p:bold r:id="rId18"/>
      <p:italic r:id="rId19"/>
      <p:boldItalic r:id="rId20"/>
    </p:embeddedFont>
    <p:embeddedFont>
      <p:font typeface="Montserrat Black"/>
      <p:bold r:id="rId21"/>
      <p:boldItalic r:id="rId22"/>
    </p:embeddedFont>
    <p:embeddedFont>
      <p:font typeface="Montserra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boldItalic.fntdata"/><Relationship Id="rId22" Type="http://schemas.openxmlformats.org/officeDocument/2006/relationships/font" Target="fonts/MontserratBlack-boldItalic.fntdata"/><Relationship Id="rId21" Type="http://schemas.openxmlformats.org/officeDocument/2006/relationships/font" Target="fonts/MontserratBlack-bold.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regular.fntdata"/><Relationship Id="rId16" Type="http://schemas.openxmlformats.org/officeDocument/2006/relationships/slide" Target="slides/slide11.xml"/><Relationship Id="rId19" Type="http://schemas.openxmlformats.org/officeDocument/2006/relationships/font" Target="fonts/Poppins-italic.fntdata"/><Relationship Id="rId18" Type="http://schemas.openxmlformats.org/officeDocument/2006/relationships/font" Target="fonts/Poppi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b5070caa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2b5070caa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801c391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6801c391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54cc8104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54cc8104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b5070ca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b5070ca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2b5070caa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2b5070caa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df5ecd9b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df5ecd9b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82a5973a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82a5973a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2a5973ae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2a5973ae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2a5973ae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82a5973ae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2a5973a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2a5973a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82a5973ae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82a5973ae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95959"/>
              </a:solidFill>
              <a:highlight>
                <a:srgbClr val="FFFFFF"/>
              </a:highlight>
            </a:endParaRPr>
          </a:p>
          <a:p>
            <a:pPr indent="0" lvl="0" marL="0" rtl="0" algn="l">
              <a:spcBef>
                <a:spcPts val="0"/>
              </a:spcBef>
              <a:spcAft>
                <a:spcPts val="0"/>
              </a:spcAft>
              <a:buNone/>
            </a:pPr>
            <a:r>
              <a:rPr lang="en-GB">
                <a:solidFill>
                  <a:srgbClr val="595959"/>
                </a:solidFill>
                <a:highlight>
                  <a:srgbClr val="FFFFFF"/>
                </a:highlight>
              </a:rPr>
              <a:t>A data structure is a particular way of organizing data in a computer so that it can be used effectively.</a:t>
            </a:r>
            <a:endParaRPr>
              <a:solidFill>
                <a:srgbClr val="595959"/>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www.hyperiondev.com/support" TargetMode="External"/><Relationship Id="rId5"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developer.mozilla.org/en-US/docs/Learn/JavaScript/Building_blocks/Events" TargetMode="External"/><Relationship Id="rId5" Type="http://schemas.openxmlformats.org/officeDocument/2006/relationships/hyperlink" Target="https://developer.mozilla.org/en-US/docs/Web/JavaScript/Event_loop" TargetMode="External"/><Relationship Id="rId6"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58"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2239750" y="2031749"/>
            <a:ext cx="4301450" cy="1457151"/>
          </a:xfrm>
          <a:prstGeom prst="rect">
            <a:avLst/>
          </a:prstGeom>
          <a:noFill/>
          <a:ln>
            <a:noFill/>
          </a:ln>
        </p:spPr>
      </p:pic>
      <p:sp>
        <p:nvSpPr>
          <p:cNvPr id="56" name="Google Shape;56;p13"/>
          <p:cNvSpPr txBox="1"/>
          <p:nvPr/>
        </p:nvSpPr>
        <p:spPr>
          <a:xfrm>
            <a:off x="1164775" y="1104900"/>
            <a:ext cx="62538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solidFill>
                  <a:srgbClr val="C4A542"/>
                </a:solidFill>
              </a:rPr>
              <a:t>Event Handling</a:t>
            </a:r>
            <a:endParaRPr b="1" sz="2600">
              <a:solidFill>
                <a:srgbClr val="C4A542"/>
              </a:solidFill>
            </a:endParaRPr>
          </a:p>
        </p:txBody>
      </p:sp>
      <p:sp>
        <p:nvSpPr>
          <p:cNvPr id="57" name="Google Shape;57;p13"/>
          <p:cNvSpPr txBox="1"/>
          <p:nvPr/>
        </p:nvSpPr>
        <p:spPr>
          <a:xfrm>
            <a:off x="2683275" y="3505200"/>
            <a:ext cx="3592200" cy="8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solidFill>
                  <a:srgbClr val="C4A542"/>
                </a:solidFill>
              </a:rPr>
              <a:t>Muhammad Zahir Junejo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4">
            <a:alphaModFix/>
          </a:blip>
          <a:stretch>
            <a:fillRect/>
          </a:stretch>
        </p:blipFill>
        <p:spPr>
          <a:xfrm>
            <a:off x="0" y="-12"/>
            <a:ext cx="9144000" cy="5143516"/>
          </a:xfrm>
          <a:prstGeom prst="rect">
            <a:avLst/>
          </a:prstGeom>
          <a:noFill/>
          <a:ln>
            <a:noFill/>
          </a:ln>
        </p:spPr>
      </p:pic>
      <p:sp>
        <p:nvSpPr>
          <p:cNvPr id="127" name="Google Shape;127;p22"/>
          <p:cNvSpPr txBox="1"/>
          <p:nvPr/>
        </p:nvSpPr>
        <p:spPr>
          <a:xfrm>
            <a:off x="740650" y="1805413"/>
            <a:ext cx="7481100" cy="83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Questions and Answers</a:t>
            </a:r>
            <a:endParaRPr b="1" sz="30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pic>
        <p:nvPicPr>
          <p:cNvPr id="132" name="Google Shape;132;p23"/>
          <p:cNvPicPr preferRelativeResize="0"/>
          <p:nvPr/>
        </p:nvPicPr>
        <p:blipFill>
          <a:blip r:embed="rId4">
            <a:alphaModFix/>
          </a:blip>
          <a:stretch>
            <a:fillRect/>
          </a:stretch>
        </p:blipFill>
        <p:spPr>
          <a:xfrm>
            <a:off x="0" y="-12"/>
            <a:ext cx="9144000" cy="5143516"/>
          </a:xfrm>
          <a:prstGeom prst="rect">
            <a:avLst/>
          </a:prstGeom>
          <a:noFill/>
          <a:ln>
            <a:noFill/>
          </a:ln>
        </p:spPr>
      </p:pic>
      <p:sp>
        <p:nvSpPr>
          <p:cNvPr id="133" name="Google Shape;133;p23"/>
          <p:cNvSpPr txBox="1"/>
          <p:nvPr/>
        </p:nvSpPr>
        <p:spPr>
          <a:xfrm>
            <a:off x="740650" y="1805413"/>
            <a:ext cx="7481100" cy="83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Montserrat"/>
                <a:ea typeface="Montserrat"/>
                <a:cs typeface="Montserrat"/>
                <a:sym typeface="Montserrat"/>
              </a:rPr>
              <a:t>Thank You!</a:t>
            </a:r>
            <a:endParaRPr b="1" sz="3000">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63" name="Google Shape;63;p14"/>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C4A542"/>
                </a:solidFill>
                <a:latin typeface="Poppins"/>
                <a:ea typeface="Poppins"/>
                <a:cs typeface="Poppins"/>
                <a:sym typeface="Poppins"/>
              </a:rPr>
              <a:t>Lecture</a:t>
            </a:r>
            <a:r>
              <a:rPr b="1" lang="en-GB" sz="3400">
                <a:solidFill>
                  <a:srgbClr val="C4A542"/>
                </a:solidFill>
                <a:latin typeface="Poppins"/>
                <a:ea typeface="Poppins"/>
                <a:cs typeface="Poppins"/>
                <a:sym typeface="Poppins"/>
              </a:rPr>
              <a:t> - Housekeeping</a:t>
            </a:r>
            <a:endParaRPr b="1" sz="3400">
              <a:solidFill>
                <a:srgbClr val="C4A542"/>
              </a:solidFill>
              <a:latin typeface="Poppins"/>
              <a:ea typeface="Poppins"/>
              <a:cs typeface="Poppins"/>
              <a:sym typeface="Poppins"/>
            </a:endParaRPr>
          </a:p>
        </p:txBody>
      </p:sp>
      <p:sp>
        <p:nvSpPr>
          <p:cNvPr id="64" name="Google Shape;64;p14"/>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en-GB" sz="1600">
                <a:solidFill>
                  <a:schemeClr val="lt1"/>
                </a:solidFill>
              </a:rPr>
              <a:t>T</a:t>
            </a:r>
            <a:r>
              <a:rPr lang="en-GB" sz="1500">
                <a:solidFill>
                  <a:schemeClr val="lt1"/>
                </a:solidFill>
              </a:rPr>
              <a:t>he use of disrespectful language is prohibited in the questions, this is a supportive, learning environment for all - please engage accordingly.</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GB" sz="1300">
                <a:solidFill>
                  <a:schemeClr val="lt1"/>
                </a:solidFill>
              </a:rPr>
              <a:t>Please review Code of Conduct (in Student Undertaking Agreement) if unsure</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No question is daft or silly - </a:t>
            </a:r>
            <a:r>
              <a:rPr b="1" lang="en-GB" sz="1500">
                <a:solidFill>
                  <a:schemeClr val="lt1"/>
                </a:solidFill>
              </a:rPr>
              <a:t>ask them!</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Q&amp;A</a:t>
            </a:r>
            <a:r>
              <a:rPr lang="en-GB" sz="1500">
                <a:solidFill>
                  <a:schemeClr val="lt1"/>
                </a:solidFill>
              </a:rPr>
              <a:t> session at the end of the lesson, should you wish to ask any follow-up questions.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Should you have any questions after the lecture, please schedule a mentor session.</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GB" sz="1500">
                <a:solidFill>
                  <a:schemeClr val="lt1"/>
                </a:solidFill>
              </a:rPr>
              <a:t>For all non-academic questions, please submit a query: </a:t>
            </a:r>
            <a:r>
              <a:rPr lang="en-GB" sz="1500" u="sng">
                <a:solidFill>
                  <a:schemeClr val="hlink"/>
                </a:solidFill>
                <a:hlinkClick r:id="rId4"/>
              </a:rPr>
              <a:t>www.hyperiondev.com/support</a:t>
            </a:r>
            <a:endParaRPr sz="15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GB" sz="700">
                <a:solidFill>
                  <a:schemeClr val="dk1"/>
                </a:solidFill>
              </a:rPr>
              <a:t> </a:t>
            </a:r>
            <a:endParaRPr sz="700">
              <a:solidFill>
                <a:schemeClr val="dk1"/>
              </a:solidFill>
            </a:endParaRPr>
          </a:p>
          <a:p>
            <a:pPr indent="0" lvl="0" marL="0" rtl="0" algn="l">
              <a:lnSpc>
                <a:spcPct val="115000"/>
              </a:lnSpc>
              <a:spcBef>
                <a:spcPts val="1200"/>
              </a:spcBef>
              <a:spcAft>
                <a:spcPts val="0"/>
              </a:spcAft>
              <a:buNone/>
            </a:pPr>
            <a:r>
              <a:t/>
            </a:r>
            <a:endParaRPr sz="1800">
              <a:solidFill>
                <a:schemeClr val="lt1"/>
              </a:solidFill>
              <a:latin typeface="Poppins"/>
              <a:ea typeface="Poppins"/>
              <a:cs typeface="Poppins"/>
              <a:sym typeface="Poppins"/>
            </a:endParaRPr>
          </a:p>
        </p:txBody>
      </p:sp>
      <p:pic>
        <p:nvPicPr>
          <p:cNvPr id="65" name="Google Shape;65;p14"/>
          <p:cNvPicPr preferRelativeResize="0"/>
          <p:nvPr/>
        </p:nvPicPr>
        <p:blipFill>
          <a:blip r:embed="rId5">
            <a:alphaModFix/>
          </a:blip>
          <a:stretch>
            <a:fillRect/>
          </a:stretch>
        </p:blipFill>
        <p:spPr>
          <a:xfrm>
            <a:off x="0" y="4673600"/>
            <a:ext cx="1077282" cy="35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6" y="8913"/>
            <a:ext cx="9144003" cy="5125668"/>
          </a:xfrm>
          <a:prstGeom prst="rect">
            <a:avLst/>
          </a:prstGeom>
          <a:noFill/>
          <a:ln>
            <a:noFill/>
          </a:ln>
        </p:spPr>
      </p:pic>
      <p:pic>
        <p:nvPicPr>
          <p:cNvPr id="71" name="Google Shape;71;p15"/>
          <p:cNvPicPr preferRelativeResize="0"/>
          <p:nvPr/>
        </p:nvPicPr>
        <p:blipFill>
          <a:blip r:embed="rId4">
            <a:alphaModFix/>
          </a:blip>
          <a:stretch>
            <a:fillRect/>
          </a:stretch>
        </p:blipFill>
        <p:spPr>
          <a:xfrm>
            <a:off x="0" y="-107375"/>
            <a:ext cx="9334901" cy="5250876"/>
          </a:xfrm>
          <a:prstGeom prst="rect">
            <a:avLst/>
          </a:prstGeom>
          <a:noFill/>
          <a:ln>
            <a:noFill/>
          </a:ln>
        </p:spPr>
      </p:pic>
      <p:sp>
        <p:nvSpPr>
          <p:cNvPr id="72" name="Google Shape;72;p15"/>
          <p:cNvSpPr txBox="1"/>
          <p:nvPr/>
        </p:nvSpPr>
        <p:spPr>
          <a:xfrm>
            <a:off x="682775" y="1791450"/>
            <a:ext cx="3152700" cy="15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FFFFFF"/>
                </a:solidFill>
                <a:latin typeface="Montserrat Black"/>
                <a:ea typeface="Montserrat Black"/>
                <a:cs typeface="Montserrat Black"/>
                <a:sym typeface="Montserrat Black"/>
              </a:rPr>
              <a:t>Lecture Objectives</a:t>
            </a:r>
            <a:endParaRPr sz="4000">
              <a:solidFill>
                <a:srgbClr val="FFFFFF"/>
              </a:solidFill>
              <a:latin typeface="Montserrat Black"/>
              <a:ea typeface="Montserrat Black"/>
              <a:cs typeface="Montserrat Black"/>
              <a:sym typeface="Montserrat Black"/>
            </a:endParaRPr>
          </a:p>
        </p:txBody>
      </p:sp>
      <p:sp>
        <p:nvSpPr>
          <p:cNvPr id="73" name="Google Shape;73;p15"/>
          <p:cNvSpPr txBox="1"/>
          <p:nvPr/>
        </p:nvSpPr>
        <p:spPr>
          <a:xfrm>
            <a:off x="4708600" y="811063"/>
            <a:ext cx="4020600" cy="23241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Understanding Event-Driven Programming</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Anatomy of an Event</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Event Listeners and Event Handlers</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Event Propagation</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Font typeface="Montserrat"/>
              <a:buAutoNum type="arabicPeriod"/>
            </a:pPr>
            <a:r>
              <a:rPr lang="en-GB">
                <a:solidFill>
                  <a:schemeClr val="dk1"/>
                </a:solidFill>
                <a:latin typeface="Montserrat"/>
                <a:ea typeface="Montserrat"/>
                <a:cs typeface="Montserrat"/>
                <a:sym typeface="Montserrat"/>
              </a:rPr>
              <a:t>Bubbling vs. Capturing</a:t>
            </a:r>
            <a:endParaRPr>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79" name="Google Shape;79;p16"/>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4A542"/>
                </a:solidFill>
                <a:latin typeface="Poppins"/>
                <a:ea typeface="Poppins"/>
                <a:cs typeface="Poppins"/>
                <a:sym typeface="Poppins"/>
              </a:rPr>
              <a:t>Understanding Event-Driven Programming</a:t>
            </a:r>
            <a:endParaRPr b="1" sz="2300">
              <a:solidFill>
                <a:srgbClr val="C4A542"/>
              </a:solidFill>
              <a:latin typeface="Poppins"/>
              <a:ea typeface="Poppins"/>
              <a:cs typeface="Poppins"/>
              <a:sym typeface="Poppins"/>
            </a:endParaRPr>
          </a:p>
        </p:txBody>
      </p:sp>
      <p:sp>
        <p:nvSpPr>
          <p:cNvPr id="80" name="Google Shape;80;p16"/>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Event-Driven Programming is a paradigm in which the flow of the program is determined by events, actions, or messages that occur asynchronously. These events can include user interactions, data arrivals, or system notifications.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Event-driven programming responds to events or occurrences asynchronously.</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Events can be triggered by various sources and drive the flow of the program.</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event loop manages event dispatching and execution of event handlers.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Event-driven programming is well-suited for building interactive and responsive applications.</a:t>
            </a:r>
            <a:endParaRPr sz="1600">
              <a:solidFill>
                <a:schemeClr val="lt1"/>
              </a:solidFill>
            </a:endParaRPr>
          </a:p>
          <a:p>
            <a:pPr indent="0" lvl="0" marL="0" rtl="0" algn="l">
              <a:lnSpc>
                <a:spcPct val="115000"/>
              </a:lnSpc>
              <a:spcBef>
                <a:spcPts val="1200"/>
              </a:spcBef>
              <a:spcAft>
                <a:spcPts val="1200"/>
              </a:spcAft>
              <a:buNone/>
            </a:pPr>
            <a:r>
              <a:t/>
            </a:r>
            <a:endParaRPr sz="1600">
              <a:solidFill>
                <a:schemeClr val="lt1"/>
              </a:solidFill>
            </a:endParaRPr>
          </a:p>
        </p:txBody>
      </p:sp>
      <p:pic>
        <p:nvPicPr>
          <p:cNvPr id="81" name="Google Shape;81;p16"/>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87" name="Google Shape;87;p17"/>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C4A542"/>
                </a:solidFill>
                <a:latin typeface="Poppins"/>
                <a:ea typeface="Poppins"/>
                <a:cs typeface="Poppins"/>
                <a:sym typeface="Poppins"/>
              </a:rPr>
              <a:t>Anatomy of an Event</a:t>
            </a:r>
            <a:endParaRPr b="1" sz="3300">
              <a:solidFill>
                <a:srgbClr val="C4A542"/>
              </a:solidFill>
              <a:latin typeface="Poppins"/>
              <a:ea typeface="Poppins"/>
              <a:cs typeface="Poppins"/>
              <a:sym typeface="Poppins"/>
            </a:endParaRPr>
          </a:p>
        </p:txBody>
      </p:sp>
      <p:sp>
        <p:nvSpPr>
          <p:cNvPr id="88" name="Google Shape;88;p17"/>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 Type: Every event has a specific type or name that defines what kind of event it is. Common event types include "click," "keydown," "submit," "mouseover," and many more. These event types determine when and how an event occurs.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 Target: The event target is the HTML element on which the event occurred or was triggered. It represents the element that is the source of the event. For example, if a user clicks a button, the button element becomes the event target.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 Object: The event object contains detailed information about the event itself. It acts as a container for various properties and methods related to the event. Developers can access this object within event handlers to gather information about the event, such as its type, target, and additional data.</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 handlers are functions that execute in response to events. They can access the event object to retrieve event-specific information and perform actions accordingly.</a:t>
            </a:r>
            <a:endParaRPr sz="1600">
              <a:solidFill>
                <a:schemeClr val="lt1"/>
              </a:solidFill>
            </a:endParaRPr>
          </a:p>
          <a:p>
            <a:pPr indent="0" lvl="0" marL="0" rtl="0" algn="l">
              <a:lnSpc>
                <a:spcPct val="115000"/>
              </a:lnSpc>
              <a:spcBef>
                <a:spcPts val="1200"/>
              </a:spcBef>
              <a:spcAft>
                <a:spcPts val="1200"/>
              </a:spcAft>
              <a:buNone/>
            </a:pPr>
            <a:r>
              <a:t/>
            </a:r>
            <a:endParaRPr sz="1600">
              <a:solidFill>
                <a:schemeClr val="lt1"/>
              </a:solidFill>
            </a:endParaRPr>
          </a:p>
        </p:txBody>
      </p:sp>
      <p:pic>
        <p:nvPicPr>
          <p:cNvPr id="89" name="Google Shape;89;p17"/>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95" name="Google Shape;95;p18"/>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Event Listeners and Event Handlers</a:t>
            </a:r>
            <a:endParaRPr b="1" sz="3100">
              <a:solidFill>
                <a:srgbClr val="C4A542"/>
              </a:solidFill>
              <a:latin typeface="Poppins"/>
              <a:ea typeface="Poppins"/>
              <a:cs typeface="Poppins"/>
              <a:sym typeface="Poppins"/>
            </a:endParaRPr>
          </a:p>
        </p:txBody>
      </p:sp>
      <p:sp>
        <p:nvSpPr>
          <p:cNvPr id="96" name="Google Shape;96;p18"/>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 Listener: A function or method that "listens" for a specific event on a particular element.</a:t>
            </a:r>
            <a:endParaRPr sz="1600">
              <a:solidFill>
                <a:schemeClr val="lt1"/>
              </a:solidFill>
            </a:endParaRPr>
          </a:p>
          <a:p>
            <a:pPr indent="0" lvl="0" marL="457200" rtl="0" algn="l">
              <a:lnSpc>
                <a:spcPct val="115000"/>
              </a:lnSpc>
              <a:spcBef>
                <a:spcPts val="1200"/>
              </a:spcBef>
              <a:spcAft>
                <a:spcPts val="0"/>
              </a:spcAft>
              <a:buNone/>
            </a:pPr>
            <a:r>
              <a:rPr lang="en-GB" sz="1600">
                <a:solidFill>
                  <a:srgbClr val="00FF00"/>
                </a:solidFill>
              </a:rPr>
              <a:t>// Event listener</a:t>
            </a:r>
            <a:endParaRPr sz="1600">
              <a:solidFill>
                <a:srgbClr val="00FF00"/>
              </a:solidFill>
            </a:endParaRPr>
          </a:p>
          <a:p>
            <a:pPr indent="0" lvl="0" marL="457200" rtl="0" algn="l">
              <a:lnSpc>
                <a:spcPct val="115000"/>
              </a:lnSpc>
              <a:spcBef>
                <a:spcPts val="0"/>
              </a:spcBef>
              <a:spcAft>
                <a:spcPts val="0"/>
              </a:spcAft>
              <a:buNone/>
            </a:pPr>
            <a:r>
              <a:rPr lang="en-GB" sz="1600">
                <a:solidFill>
                  <a:schemeClr val="lt1"/>
                </a:solidFill>
              </a:rPr>
              <a:t>element.addEventListener(</a:t>
            </a:r>
            <a:r>
              <a:rPr lang="en-GB" sz="1600">
                <a:solidFill>
                  <a:srgbClr val="FFFF00"/>
                </a:solidFill>
              </a:rPr>
              <a:t>'click'</a:t>
            </a:r>
            <a:r>
              <a:rPr lang="en-GB" sz="1600">
                <a:solidFill>
                  <a:schemeClr val="lt1"/>
                </a:solidFill>
              </a:rPr>
              <a:t>, eventHandler);</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a:p>
            <a:pPr indent="0" lvl="0" marL="457200" rtl="0" algn="l">
              <a:lnSpc>
                <a:spcPct val="115000"/>
              </a:lnSpc>
              <a:spcBef>
                <a:spcPts val="0"/>
              </a:spcBef>
              <a:spcAft>
                <a:spcPts val="0"/>
              </a:spcAft>
              <a:buNone/>
            </a:pPr>
            <a:r>
              <a:rPr lang="en-GB" sz="1600">
                <a:solidFill>
                  <a:srgbClr val="00FF00"/>
                </a:solidFill>
              </a:rPr>
              <a:t>// Event handler</a:t>
            </a:r>
            <a:endParaRPr sz="1600">
              <a:solidFill>
                <a:srgbClr val="00FF00"/>
              </a:solidFill>
            </a:endParaRPr>
          </a:p>
          <a:p>
            <a:pPr indent="0" lvl="0" marL="457200" rtl="0" algn="l">
              <a:lnSpc>
                <a:spcPct val="115000"/>
              </a:lnSpc>
              <a:spcBef>
                <a:spcPts val="0"/>
              </a:spcBef>
              <a:spcAft>
                <a:spcPts val="0"/>
              </a:spcAft>
              <a:buNone/>
            </a:pPr>
            <a:r>
              <a:rPr lang="en-GB" sz="1600">
                <a:solidFill>
                  <a:schemeClr val="lt1"/>
                </a:solidFill>
              </a:rPr>
              <a:t>function eventHandler(</a:t>
            </a:r>
            <a:r>
              <a:rPr lang="en-GB" sz="1600">
                <a:solidFill>
                  <a:srgbClr val="FF00FF"/>
                </a:solidFill>
              </a:rPr>
              <a:t>event</a:t>
            </a:r>
            <a:r>
              <a:rPr lang="en-GB" sz="1600">
                <a:solidFill>
                  <a:schemeClr val="lt1"/>
                </a:solidFill>
              </a:rPr>
              <a:t>) {</a:t>
            </a:r>
            <a:endParaRPr sz="1600">
              <a:solidFill>
                <a:schemeClr val="lt1"/>
              </a:solidFill>
            </a:endParaRPr>
          </a:p>
          <a:p>
            <a:pPr indent="0" lvl="0" marL="457200" rtl="0" algn="l">
              <a:lnSpc>
                <a:spcPct val="115000"/>
              </a:lnSpc>
              <a:spcBef>
                <a:spcPts val="0"/>
              </a:spcBef>
              <a:spcAft>
                <a:spcPts val="0"/>
              </a:spcAft>
              <a:buNone/>
            </a:pPr>
            <a:r>
              <a:rPr lang="en-GB" sz="1600">
                <a:solidFill>
                  <a:schemeClr val="lt1"/>
                </a:solidFill>
              </a:rPr>
              <a:t>    </a:t>
            </a:r>
            <a:r>
              <a:rPr lang="en-GB" sz="1600">
                <a:solidFill>
                  <a:schemeClr val="lt1"/>
                </a:solidFill>
              </a:rPr>
              <a:t>let</a:t>
            </a:r>
            <a:r>
              <a:rPr lang="en-GB" sz="1600">
                <a:solidFill>
                  <a:schemeClr val="lt1"/>
                </a:solidFill>
              </a:rPr>
              <a:t> target = event.target; </a:t>
            </a:r>
            <a:endParaRPr sz="1600">
              <a:solidFill>
                <a:schemeClr val="lt1"/>
              </a:solidFill>
            </a:endParaRPr>
          </a:p>
          <a:p>
            <a:pPr indent="0" lvl="0" marL="457200" rtl="0" algn="l">
              <a:lnSpc>
                <a:spcPct val="115000"/>
              </a:lnSpc>
              <a:spcBef>
                <a:spcPts val="0"/>
              </a:spcBef>
              <a:spcAft>
                <a:spcPts val="0"/>
              </a:spcAft>
              <a:buNone/>
            </a:pPr>
            <a:r>
              <a:rPr lang="en-GB" sz="1600">
                <a:solidFill>
                  <a:schemeClr val="lt1"/>
                </a:solidFill>
              </a:rPr>
              <a:t>    </a:t>
            </a:r>
            <a:r>
              <a:rPr lang="en-GB" sz="1600">
                <a:solidFill>
                  <a:srgbClr val="00FF00"/>
                </a:solidFill>
              </a:rPr>
              <a:t>// Handle the event here</a:t>
            </a:r>
            <a:endParaRPr sz="1600">
              <a:solidFill>
                <a:srgbClr val="00FF00"/>
              </a:solidFill>
            </a:endParaRPr>
          </a:p>
          <a:p>
            <a:pPr indent="0" lvl="0" marL="457200" rtl="0" algn="l">
              <a:lnSpc>
                <a:spcPct val="115000"/>
              </a:lnSpc>
              <a:spcBef>
                <a:spcPts val="0"/>
              </a:spcBef>
              <a:spcAft>
                <a:spcPts val="0"/>
              </a:spcAft>
              <a:buNone/>
            </a:pPr>
            <a:r>
              <a:rPr lang="en-GB" sz="1600">
                <a:solidFill>
                  <a:schemeClr val="lt1"/>
                </a:solidFill>
              </a:rPr>
              <a:t>}</a:t>
            </a:r>
            <a:endParaRPr sz="1600">
              <a:solidFill>
                <a:schemeClr val="lt1"/>
              </a:solidFill>
            </a:endParaRPr>
          </a:p>
        </p:txBody>
      </p:sp>
      <p:pic>
        <p:nvPicPr>
          <p:cNvPr id="97" name="Google Shape;97;p18"/>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03" name="Google Shape;103;p19"/>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Event Propagation</a:t>
            </a:r>
            <a:endParaRPr b="1" sz="3100">
              <a:solidFill>
                <a:srgbClr val="C4A542"/>
              </a:solidFill>
              <a:latin typeface="Poppins"/>
              <a:ea typeface="Poppins"/>
              <a:cs typeface="Poppins"/>
              <a:sym typeface="Poppins"/>
            </a:endParaRPr>
          </a:p>
        </p:txBody>
      </p:sp>
      <p:sp>
        <p:nvSpPr>
          <p:cNvPr id="104" name="Google Shape;104;p19"/>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Events propagate through the DOM tree from the target element to the root or vice versa.</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Two phases: Capturing phase and Bubbling phase.</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Bubbling: Events start from the target element and "bubble" up to the root.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Capturing: Events start from the root and "capture" down to the target element.</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Event flow can be controlled using the addEventListener method.</a:t>
            </a:r>
            <a:endParaRPr sz="1600">
              <a:solidFill>
                <a:schemeClr val="lt1"/>
              </a:solidFill>
            </a:endParaRPr>
          </a:p>
        </p:txBody>
      </p:sp>
      <p:pic>
        <p:nvPicPr>
          <p:cNvPr id="105" name="Google Shape;105;p19"/>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11" name="Google Shape;111;p20"/>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Event Loop</a:t>
            </a:r>
            <a:endParaRPr b="1" sz="3100">
              <a:solidFill>
                <a:srgbClr val="C4A542"/>
              </a:solidFill>
              <a:latin typeface="Poppins"/>
              <a:ea typeface="Poppins"/>
              <a:cs typeface="Poppins"/>
              <a:sym typeface="Poppins"/>
            </a:endParaRPr>
          </a:p>
        </p:txBody>
      </p:sp>
      <p:sp>
        <p:nvSpPr>
          <p:cNvPr id="112" name="Google Shape;112;p20"/>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Event Loop is a core component of event-driven programming, responsible for managing the execution of asynchronous tasks and events.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How the Event Loop Works:</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Call Stack: The call stack is where function calls are queued and executed in a synchronous program. When a function is called, it's pushed onto the stack; when it completes, it's popped off.</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Web APIs: Asynchronous operations, like fetching data or handling events, are delegated to the browser's Web APIs. These APIs work independently and don't block the main thread.</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Callback Queue: When an asynchronous task is completed, its associated callback function is placed in the callback queue.</a:t>
            </a:r>
            <a:endParaRPr sz="1600">
              <a:solidFill>
                <a:schemeClr val="lt1"/>
              </a:solidFill>
            </a:endParaRPr>
          </a:p>
          <a:p>
            <a:pPr indent="-330200" lvl="1" marL="914400" rtl="0" algn="l">
              <a:lnSpc>
                <a:spcPct val="115000"/>
              </a:lnSpc>
              <a:spcBef>
                <a:spcPts val="0"/>
              </a:spcBef>
              <a:spcAft>
                <a:spcPts val="0"/>
              </a:spcAft>
              <a:buClr>
                <a:schemeClr val="lt1"/>
              </a:buClr>
              <a:buSzPts val="1600"/>
              <a:buChar char="❏"/>
            </a:pPr>
            <a:r>
              <a:rPr lang="en-GB" sz="1600">
                <a:solidFill>
                  <a:schemeClr val="lt1"/>
                </a:solidFill>
              </a:rPr>
              <a:t>Event Loop: The event loop continuously checks the callback queue and moves callback functions to the call stack when it's empty. This process ensures that asynchronous tasks are executed in the correct order, maintaining the program's responsiveness.</a:t>
            </a:r>
            <a:endParaRPr sz="1600">
              <a:solidFill>
                <a:schemeClr val="lt1"/>
              </a:solidFill>
            </a:endParaRPr>
          </a:p>
        </p:txBody>
      </p:sp>
      <p:pic>
        <p:nvPicPr>
          <p:cNvPr id="113" name="Google Shape;113;p20"/>
          <p:cNvPicPr preferRelativeResize="0"/>
          <p:nvPr/>
        </p:nvPicPr>
        <p:blipFill>
          <a:blip r:embed="rId4">
            <a:alphaModFix/>
          </a:blip>
          <a:stretch>
            <a:fillRect/>
          </a:stretch>
        </p:blipFill>
        <p:spPr>
          <a:xfrm>
            <a:off x="0" y="4673600"/>
            <a:ext cx="1077282" cy="35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8775" y="0"/>
            <a:ext cx="9126452" cy="5143499"/>
          </a:xfrm>
          <a:prstGeom prst="rect">
            <a:avLst/>
          </a:prstGeom>
          <a:noFill/>
          <a:ln>
            <a:noFill/>
          </a:ln>
        </p:spPr>
      </p:pic>
      <p:sp>
        <p:nvSpPr>
          <p:cNvPr id="119" name="Google Shape;119;p21"/>
          <p:cNvSpPr txBox="1"/>
          <p:nvPr/>
        </p:nvSpPr>
        <p:spPr>
          <a:xfrm>
            <a:off x="978775" y="92300"/>
            <a:ext cx="6708900" cy="7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rgbClr val="C4A542"/>
                </a:solidFill>
                <a:latin typeface="Poppins"/>
                <a:ea typeface="Poppins"/>
                <a:cs typeface="Poppins"/>
                <a:sym typeface="Poppins"/>
              </a:rPr>
              <a:t>References</a:t>
            </a:r>
            <a:endParaRPr b="1" sz="3100">
              <a:solidFill>
                <a:srgbClr val="C4A542"/>
              </a:solidFill>
              <a:latin typeface="Poppins"/>
              <a:ea typeface="Poppins"/>
              <a:cs typeface="Poppins"/>
              <a:sym typeface="Poppins"/>
            </a:endParaRPr>
          </a:p>
        </p:txBody>
      </p:sp>
      <p:sp>
        <p:nvSpPr>
          <p:cNvPr id="120" name="Google Shape;120;p21"/>
          <p:cNvSpPr txBox="1"/>
          <p:nvPr/>
        </p:nvSpPr>
        <p:spPr>
          <a:xfrm>
            <a:off x="392250" y="701100"/>
            <a:ext cx="8359500" cy="374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u="sng">
                <a:solidFill>
                  <a:schemeClr val="hlink"/>
                </a:solidFill>
                <a:hlinkClick r:id="rId4"/>
              </a:rPr>
              <a:t>https://developer.mozilla.org/en-US/docs/Learn/JavaScript/Building_blocks/Events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u="sng">
                <a:solidFill>
                  <a:schemeClr val="hlink"/>
                </a:solidFill>
                <a:hlinkClick r:id="rId5"/>
              </a:rPr>
              <a:t>https://developer.mozilla.org/en-US/docs/Web/JavaScript/Event_loop</a:t>
            </a:r>
            <a:endParaRPr sz="1600">
              <a:solidFill>
                <a:schemeClr val="lt1"/>
              </a:solidFill>
            </a:endParaRPr>
          </a:p>
          <a:p>
            <a:pPr indent="0" lvl="0" marL="0" rtl="0" algn="l">
              <a:lnSpc>
                <a:spcPct val="115000"/>
              </a:lnSpc>
              <a:spcBef>
                <a:spcPts val="1200"/>
              </a:spcBef>
              <a:spcAft>
                <a:spcPts val="1200"/>
              </a:spcAft>
              <a:buNone/>
            </a:pPr>
            <a:r>
              <a:t/>
            </a:r>
            <a:endParaRPr sz="1600">
              <a:solidFill>
                <a:schemeClr val="lt1"/>
              </a:solidFill>
            </a:endParaRPr>
          </a:p>
        </p:txBody>
      </p:sp>
      <p:pic>
        <p:nvPicPr>
          <p:cNvPr id="121" name="Google Shape;121;p21"/>
          <p:cNvPicPr preferRelativeResize="0"/>
          <p:nvPr/>
        </p:nvPicPr>
        <p:blipFill>
          <a:blip r:embed="rId6">
            <a:alphaModFix/>
          </a:blip>
          <a:stretch>
            <a:fillRect/>
          </a:stretch>
        </p:blipFill>
        <p:spPr>
          <a:xfrm>
            <a:off x="0" y="4673600"/>
            <a:ext cx="1077282" cy="35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